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61" r:id="rId4"/>
    <p:sldId id="259" r:id="rId5"/>
    <p:sldId id="262" r:id="rId6"/>
    <p:sldId id="260" r:id="rId7"/>
    <p:sldId id="263" r:id="rId8"/>
    <p:sldId id="264"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2" autoAdjust="0"/>
    <p:restoredTop sz="94660"/>
  </p:normalViewPr>
  <p:slideViewPr>
    <p:cSldViewPr snapToGrid="0">
      <p:cViewPr varScale="1">
        <p:scale>
          <a:sx n="63" d="100"/>
          <a:sy n="63" d="100"/>
        </p:scale>
        <p:origin x="72"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3B038BC-7D86-43D3-B3CD-461FC13118C6}" type="datetimeFigureOut">
              <a:rPr lang="en-US" smtClean="0"/>
              <a:t>11/13/2017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BB81DC9-B74C-42B0-84D5-772D20FA90DB}" type="slidenum">
              <a:rPr lang="en-US" smtClean="0"/>
              <a:t>‹#›</a:t>
            </a:fld>
            <a:endParaRPr lang="en-US"/>
          </a:p>
        </p:txBody>
      </p:sp>
    </p:spTree>
    <p:extLst>
      <p:ext uri="{BB962C8B-B14F-4D97-AF65-F5344CB8AC3E}">
        <p14:creationId xmlns:p14="http://schemas.microsoft.com/office/powerpoint/2010/main" val="475652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3B038BC-7D86-43D3-B3CD-461FC13118C6}" type="datetimeFigureOut">
              <a:rPr lang="en-US" smtClean="0"/>
              <a:t>11/13/2017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BB81DC9-B74C-42B0-84D5-772D20FA90DB}" type="slidenum">
              <a:rPr lang="en-US" smtClean="0"/>
              <a:t>‹#›</a:t>
            </a:fld>
            <a:endParaRPr lang="en-US"/>
          </a:p>
        </p:txBody>
      </p:sp>
    </p:spTree>
    <p:extLst>
      <p:ext uri="{BB962C8B-B14F-4D97-AF65-F5344CB8AC3E}">
        <p14:creationId xmlns:p14="http://schemas.microsoft.com/office/powerpoint/2010/main" val="22890882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3B038BC-7D86-43D3-B3CD-461FC13118C6}" type="datetimeFigureOut">
              <a:rPr lang="en-US" smtClean="0"/>
              <a:t>11/13/2017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BB81DC9-B74C-42B0-84D5-772D20FA90DB}" type="slidenum">
              <a:rPr lang="en-US" smtClean="0"/>
              <a:t>‹#›</a:t>
            </a:fld>
            <a:endParaRPr lang="en-US"/>
          </a:p>
        </p:txBody>
      </p:sp>
    </p:spTree>
    <p:extLst>
      <p:ext uri="{BB962C8B-B14F-4D97-AF65-F5344CB8AC3E}">
        <p14:creationId xmlns:p14="http://schemas.microsoft.com/office/powerpoint/2010/main" val="32327909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3B038BC-7D86-43D3-B3CD-461FC13118C6}" type="datetimeFigureOut">
              <a:rPr lang="en-US" smtClean="0"/>
              <a:t>11/13/2017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BB81DC9-B74C-42B0-84D5-772D20FA90DB}" type="slidenum">
              <a:rPr lang="en-US" smtClean="0"/>
              <a:t>‹#›</a:t>
            </a:fld>
            <a:endParaRPr lang="en-US"/>
          </a:p>
        </p:txBody>
      </p:sp>
    </p:spTree>
    <p:extLst>
      <p:ext uri="{BB962C8B-B14F-4D97-AF65-F5344CB8AC3E}">
        <p14:creationId xmlns:p14="http://schemas.microsoft.com/office/powerpoint/2010/main" val="41408399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E3B038BC-7D86-43D3-B3CD-461FC13118C6}" type="datetimeFigureOut">
              <a:rPr lang="en-US" smtClean="0"/>
              <a:t>11/13/2017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BB81DC9-B74C-42B0-84D5-772D20FA90DB}" type="slidenum">
              <a:rPr lang="en-US" smtClean="0"/>
              <a:t>‹#›</a:t>
            </a:fld>
            <a:endParaRPr lang="en-US"/>
          </a:p>
        </p:txBody>
      </p:sp>
    </p:spTree>
    <p:extLst>
      <p:ext uri="{BB962C8B-B14F-4D97-AF65-F5344CB8AC3E}">
        <p14:creationId xmlns:p14="http://schemas.microsoft.com/office/powerpoint/2010/main" val="12171587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3B038BC-7D86-43D3-B3CD-461FC13118C6}" type="datetimeFigureOut">
              <a:rPr lang="en-US" smtClean="0"/>
              <a:t>11/13/2017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BB81DC9-B74C-42B0-84D5-772D20FA90DB}" type="slidenum">
              <a:rPr lang="en-US" smtClean="0"/>
              <a:t>‹#›</a:t>
            </a:fld>
            <a:endParaRPr lang="en-US"/>
          </a:p>
        </p:txBody>
      </p:sp>
    </p:spTree>
    <p:extLst>
      <p:ext uri="{BB962C8B-B14F-4D97-AF65-F5344CB8AC3E}">
        <p14:creationId xmlns:p14="http://schemas.microsoft.com/office/powerpoint/2010/main" val="10990065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3B038BC-7D86-43D3-B3CD-461FC13118C6}" type="datetimeFigureOut">
              <a:rPr lang="en-US" smtClean="0"/>
              <a:t>11/13/2017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BB81DC9-B74C-42B0-84D5-772D20FA90DB}" type="slidenum">
              <a:rPr lang="en-US" smtClean="0"/>
              <a:t>‹#›</a:t>
            </a:fld>
            <a:endParaRPr lang="en-US"/>
          </a:p>
        </p:txBody>
      </p:sp>
    </p:spTree>
    <p:extLst>
      <p:ext uri="{BB962C8B-B14F-4D97-AF65-F5344CB8AC3E}">
        <p14:creationId xmlns:p14="http://schemas.microsoft.com/office/powerpoint/2010/main" val="29587516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3B038BC-7D86-43D3-B3CD-461FC13118C6}" type="datetimeFigureOut">
              <a:rPr lang="en-US" smtClean="0"/>
              <a:t>11/13/2017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BB81DC9-B74C-42B0-84D5-772D20FA90DB}" type="slidenum">
              <a:rPr lang="en-US" smtClean="0"/>
              <a:t>‹#›</a:t>
            </a:fld>
            <a:endParaRPr lang="en-US"/>
          </a:p>
        </p:txBody>
      </p:sp>
    </p:spTree>
    <p:extLst>
      <p:ext uri="{BB962C8B-B14F-4D97-AF65-F5344CB8AC3E}">
        <p14:creationId xmlns:p14="http://schemas.microsoft.com/office/powerpoint/2010/main" val="16080031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3B038BC-7D86-43D3-B3CD-461FC13118C6}" type="datetimeFigureOut">
              <a:rPr lang="en-US" smtClean="0"/>
              <a:t>11/13/2017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BB81DC9-B74C-42B0-84D5-772D20FA90DB}" type="slidenum">
              <a:rPr lang="en-US" smtClean="0"/>
              <a:t>‹#›</a:t>
            </a:fld>
            <a:endParaRPr lang="en-US"/>
          </a:p>
        </p:txBody>
      </p:sp>
    </p:spTree>
    <p:extLst>
      <p:ext uri="{BB962C8B-B14F-4D97-AF65-F5344CB8AC3E}">
        <p14:creationId xmlns:p14="http://schemas.microsoft.com/office/powerpoint/2010/main" val="12719952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E3B038BC-7D86-43D3-B3CD-461FC13118C6}" type="datetimeFigureOut">
              <a:rPr lang="en-US" smtClean="0"/>
              <a:t>11/13/2017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BB81DC9-B74C-42B0-84D5-772D20FA90DB}" type="slidenum">
              <a:rPr lang="en-US" smtClean="0"/>
              <a:t>‹#›</a:t>
            </a:fld>
            <a:endParaRPr lang="en-US"/>
          </a:p>
        </p:txBody>
      </p:sp>
    </p:spTree>
    <p:extLst>
      <p:ext uri="{BB962C8B-B14F-4D97-AF65-F5344CB8AC3E}">
        <p14:creationId xmlns:p14="http://schemas.microsoft.com/office/powerpoint/2010/main" val="19600808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E3B038BC-7D86-43D3-B3CD-461FC13118C6}" type="datetimeFigureOut">
              <a:rPr lang="en-US" smtClean="0"/>
              <a:t>11/13/2017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BB81DC9-B74C-42B0-84D5-772D20FA90DB}" type="slidenum">
              <a:rPr lang="en-US" smtClean="0"/>
              <a:t>‹#›</a:t>
            </a:fld>
            <a:endParaRPr lang="en-US"/>
          </a:p>
        </p:txBody>
      </p:sp>
    </p:spTree>
    <p:extLst>
      <p:ext uri="{BB962C8B-B14F-4D97-AF65-F5344CB8AC3E}">
        <p14:creationId xmlns:p14="http://schemas.microsoft.com/office/powerpoint/2010/main" val="6892516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3B038BC-7D86-43D3-B3CD-461FC13118C6}" type="datetimeFigureOut">
              <a:rPr lang="en-US" smtClean="0"/>
              <a:t>11/13/2017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BB81DC9-B74C-42B0-84D5-772D20FA90DB}" type="slidenum">
              <a:rPr lang="en-US" smtClean="0"/>
              <a:t>‹#›</a:t>
            </a:fld>
            <a:endParaRPr lang="en-US"/>
          </a:p>
        </p:txBody>
      </p:sp>
    </p:spTree>
    <p:extLst>
      <p:ext uri="{BB962C8B-B14F-4D97-AF65-F5344CB8AC3E}">
        <p14:creationId xmlns:p14="http://schemas.microsoft.com/office/powerpoint/2010/main" val="7294720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
            <a:ext cx="12192000" cy="6858000"/>
          </a:xfrm>
          <a:prstGeom prst="rect">
            <a:avLst/>
          </a:prstGeom>
        </p:spPr>
      </p:pic>
      <p:sp>
        <p:nvSpPr>
          <p:cNvPr id="3" name="TextBox 2"/>
          <p:cNvSpPr txBox="1"/>
          <p:nvPr/>
        </p:nvSpPr>
        <p:spPr>
          <a:xfrm>
            <a:off x="4872038" y="-171450"/>
            <a:ext cx="7319962" cy="1862048"/>
          </a:xfrm>
          <a:prstGeom prst="rect">
            <a:avLst/>
          </a:prstGeom>
          <a:noFill/>
        </p:spPr>
        <p:txBody>
          <a:bodyPr wrap="square" rtlCol="0">
            <a:spAutoFit/>
          </a:bodyPr>
          <a:lstStyle/>
          <a:p>
            <a:pPr algn="ctr"/>
            <a:r>
              <a:rPr lang="en-US" sz="11500" b="1" dirty="0" smtClean="0">
                <a:ln w="38100">
                  <a:solidFill>
                    <a:schemeClr val="tx1"/>
                  </a:solidFill>
                </a:ln>
                <a:solidFill>
                  <a:schemeClr val="bg1"/>
                </a:solidFill>
                <a:latin typeface="Bookman Old Style" panose="02050604050505020204" pitchFamily="18" charset="0"/>
              </a:rPr>
              <a:t>Vaping</a:t>
            </a:r>
            <a:endParaRPr lang="en-US" b="1" dirty="0">
              <a:ln w="38100">
                <a:solidFill>
                  <a:schemeClr val="tx1"/>
                </a:solidFill>
              </a:ln>
              <a:solidFill>
                <a:schemeClr val="bg1"/>
              </a:solidFill>
              <a:latin typeface="Bookman Old Style" panose="02050604050505020204" pitchFamily="18" charset="0"/>
            </a:endParaRPr>
          </a:p>
        </p:txBody>
      </p:sp>
    </p:spTree>
    <p:extLst>
      <p:ext uri="{BB962C8B-B14F-4D97-AF65-F5344CB8AC3E}">
        <p14:creationId xmlns:p14="http://schemas.microsoft.com/office/powerpoint/2010/main" val="373494644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3" name="TextBox 2"/>
          <p:cNvSpPr txBox="1"/>
          <p:nvPr/>
        </p:nvSpPr>
        <p:spPr>
          <a:xfrm>
            <a:off x="0" y="2696527"/>
            <a:ext cx="12192000" cy="1569660"/>
          </a:xfrm>
          <a:prstGeom prst="rect">
            <a:avLst/>
          </a:prstGeom>
          <a:noFill/>
        </p:spPr>
        <p:txBody>
          <a:bodyPr wrap="square" rtlCol="0">
            <a:spAutoFit/>
          </a:bodyPr>
          <a:lstStyle/>
          <a:p>
            <a:pPr algn="ctr"/>
            <a:r>
              <a:rPr lang="en-US" sz="9600" b="1" dirty="0" smtClean="0">
                <a:ln w="38100">
                  <a:noFill/>
                </a:ln>
                <a:solidFill>
                  <a:schemeClr val="bg1"/>
                </a:solidFill>
                <a:latin typeface="Bookman Old Style" panose="02050604050505020204" pitchFamily="18" charset="0"/>
              </a:rPr>
              <a:t>What is vaping?</a:t>
            </a:r>
            <a:endParaRPr lang="en-US" sz="1600" b="1" dirty="0">
              <a:ln w="38100">
                <a:noFill/>
              </a:ln>
              <a:solidFill>
                <a:schemeClr val="bg1"/>
              </a:solidFill>
              <a:latin typeface="Bookman Old Style" panose="02050604050505020204" pitchFamily="18" charset="0"/>
            </a:endParaRPr>
          </a:p>
        </p:txBody>
      </p:sp>
    </p:spTree>
    <p:extLst>
      <p:ext uri="{BB962C8B-B14F-4D97-AF65-F5344CB8AC3E}">
        <p14:creationId xmlns:p14="http://schemas.microsoft.com/office/powerpoint/2010/main" val="78176463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extBox 1"/>
          <p:cNvSpPr txBox="1"/>
          <p:nvPr/>
        </p:nvSpPr>
        <p:spPr>
          <a:xfrm>
            <a:off x="0" y="745807"/>
            <a:ext cx="12192000" cy="5509200"/>
          </a:xfrm>
          <a:prstGeom prst="rect">
            <a:avLst/>
          </a:prstGeom>
          <a:noFill/>
        </p:spPr>
        <p:txBody>
          <a:bodyPr wrap="square" rtlCol="0">
            <a:spAutoFit/>
          </a:bodyPr>
          <a:lstStyle/>
          <a:p>
            <a:pPr algn="ctr"/>
            <a:r>
              <a:rPr lang="en-US" sz="4400" b="1" dirty="0" smtClean="0">
                <a:solidFill>
                  <a:schemeClr val="bg1"/>
                </a:solidFill>
                <a:latin typeface="Bookman Old Style" panose="02050604050505020204" pitchFamily="18" charset="0"/>
              </a:rPr>
              <a:t>Vaping describes someone who uses an e‐cigarette – a battery‐powered inhaler – that is designed to mimic traditional cigarette smoking.  E‐cigarettes are devices that use a cartridge to deliver an aerosol mist containing nicotine with various flavors.  This aerosol mist is commonly called a “vapor”. </a:t>
            </a:r>
          </a:p>
        </p:txBody>
      </p:sp>
    </p:spTree>
    <p:extLst>
      <p:ext uri="{BB962C8B-B14F-4D97-AF65-F5344CB8AC3E}">
        <p14:creationId xmlns:p14="http://schemas.microsoft.com/office/powerpoint/2010/main" val="272876852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extBox 1"/>
          <p:cNvSpPr txBox="1"/>
          <p:nvPr/>
        </p:nvSpPr>
        <p:spPr>
          <a:xfrm>
            <a:off x="0" y="2696527"/>
            <a:ext cx="12192000" cy="1107996"/>
          </a:xfrm>
          <a:prstGeom prst="rect">
            <a:avLst/>
          </a:prstGeom>
          <a:noFill/>
        </p:spPr>
        <p:txBody>
          <a:bodyPr wrap="square" rtlCol="0">
            <a:spAutoFit/>
          </a:bodyPr>
          <a:lstStyle/>
          <a:p>
            <a:pPr algn="ctr"/>
            <a:r>
              <a:rPr lang="en-US" sz="6600" b="1" dirty="0" smtClean="0">
                <a:ln w="38100">
                  <a:noFill/>
                </a:ln>
                <a:solidFill>
                  <a:schemeClr val="bg1"/>
                </a:solidFill>
                <a:latin typeface="Bookman Old Style" panose="02050604050505020204" pitchFamily="18" charset="0"/>
              </a:rPr>
              <a:t>Is vaping common at NT?</a:t>
            </a:r>
            <a:endParaRPr lang="en-US" sz="1050" b="1" dirty="0">
              <a:ln w="38100">
                <a:noFill/>
              </a:ln>
              <a:solidFill>
                <a:schemeClr val="bg1"/>
              </a:solidFill>
              <a:latin typeface="Bookman Old Style" panose="02050604050505020204" pitchFamily="18" charset="0"/>
            </a:endParaRPr>
          </a:p>
        </p:txBody>
      </p:sp>
    </p:spTree>
    <p:extLst>
      <p:ext uri="{BB962C8B-B14F-4D97-AF65-F5344CB8AC3E}">
        <p14:creationId xmlns:p14="http://schemas.microsoft.com/office/powerpoint/2010/main" val="11123483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extBox 1"/>
          <p:cNvSpPr txBox="1"/>
          <p:nvPr/>
        </p:nvSpPr>
        <p:spPr>
          <a:xfrm>
            <a:off x="0" y="1385887"/>
            <a:ext cx="12192000" cy="3877985"/>
          </a:xfrm>
          <a:prstGeom prst="rect">
            <a:avLst/>
          </a:prstGeom>
          <a:noFill/>
        </p:spPr>
        <p:txBody>
          <a:bodyPr wrap="square" rtlCol="0">
            <a:spAutoFit/>
          </a:bodyPr>
          <a:lstStyle/>
          <a:p>
            <a:pPr algn="ctr"/>
            <a:r>
              <a:rPr lang="en-US" sz="4000" b="1" dirty="0" smtClean="0">
                <a:ln w="38100">
                  <a:noFill/>
                </a:ln>
                <a:solidFill>
                  <a:schemeClr val="bg1"/>
                </a:solidFill>
                <a:latin typeface="Bookman Old Style" panose="02050604050505020204" pitchFamily="18" charset="0"/>
              </a:rPr>
              <a:t>The 2016 Youth Risk Behaviors Survey of NT students indicated that </a:t>
            </a:r>
            <a:r>
              <a:rPr lang="en-US" sz="4000" b="1" dirty="0" smtClean="0">
                <a:ln w="38100">
                  <a:noFill/>
                </a:ln>
                <a:solidFill>
                  <a:srgbClr val="FF0000"/>
                </a:solidFill>
                <a:latin typeface="Bookman Old Style" panose="02050604050505020204" pitchFamily="18" charset="0"/>
              </a:rPr>
              <a:t>19%</a:t>
            </a:r>
            <a:r>
              <a:rPr lang="en-US" sz="4000" b="1" dirty="0" smtClean="0">
                <a:ln w="38100">
                  <a:noFill/>
                </a:ln>
                <a:solidFill>
                  <a:schemeClr val="bg1"/>
                </a:solidFill>
                <a:latin typeface="Bookman Old Style" panose="02050604050505020204" pitchFamily="18" charset="0"/>
              </a:rPr>
              <a:t> of NT students have used an e-cigarette in the 30 days prior to the survey and </a:t>
            </a:r>
            <a:r>
              <a:rPr lang="en-US" sz="4000" b="1" dirty="0" smtClean="0">
                <a:ln w="38100">
                  <a:noFill/>
                </a:ln>
                <a:solidFill>
                  <a:srgbClr val="FF0000"/>
                </a:solidFill>
                <a:latin typeface="Bookman Old Style" panose="02050604050505020204" pitchFamily="18" charset="0"/>
              </a:rPr>
              <a:t>6%</a:t>
            </a:r>
            <a:r>
              <a:rPr lang="en-US" sz="4000" b="1" dirty="0" smtClean="0">
                <a:ln w="38100">
                  <a:noFill/>
                </a:ln>
                <a:solidFill>
                  <a:schemeClr val="bg1"/>
                </a:solidFill>
                <a:latin typeface="Bookman Old Style" panose="02050604050505020204" pitchFamily="18" charset="0"/>
              </a:rPr>
              <a:t> of 9</a:t>
            </a:r>
            <a:r>
              <a:rPr lang="en-US" sz="4000" b="1" baseline="30000" dirty="0" smtClean="0">
                <a:ln w="38100">
                  <a:noFill/>
                </a:ln>
                <a:solidFill>
                  <a:schemeClr val="bg1"/>
                </a:solidFill>
                <a:latin typeface="Bookman Old Style" panose="02050604050505020204" pitchFamily="18" charset="0"/>
              </a:rPr>
              <a:t>th</a:t>
            </a:r>
            <a:r>
              <a:rPr lang="en-US" sz="4000" b="1" dirty="0" smtClean="0">
                <a:ln w="38100">
                  <a:noFill/>
                </a:ln>
                <a:solidFill>
                  <a:schemeClr val="bg1"/>
                </a:solidFill>
                <a:latin typeface="Bookman Old Style" panose="02050604050505020204" pitchFamily="18" charset="0"/>
              </a:rPr>
              <a:t> graders (class of 2020) indicated using an e-cigarette in the 30 days prior to the survey.</a:t>
            </a:r>
            <a:endParaRPr lang="en-US" sz="4000" b="1" dirty="0">
              <a:ln w="38100">
                <a:noFill/>
              </a:ln>
              <a:solidFill>
                <a:schemeClr val="bg1"/>
              </a:solidFill>
              <a:latin typeface="Bookman Old Style" panose="02050604050505020204" pitchFamily="18" charset="0"/>
            </a:endParaRPr>
          </a:p>
        </p:txBody>
      </p:sp>
    </p:spTree>
    <p:extLst>
      <p:ext uri="{BB962C8B-B14F-4D97-AF65-F5344CB8AC3E}">
        <p14:creationId xmlns:p14="http://schemas.microsoft.com/office/powerpoint/2010/main" val="104831828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extBox 1"/>
          <p:cNvSpPr txBox="1"/>
          <p:nvPr/>
        </p:nvSpPr>
        <p:spPr>
          <a:xfrm>
            <a:off x="0" y="2574607"/>
            <a:ext cx="12192000" cy="1569660"/>
          </a:xfrm>
          <a:prstGeom prst="rect">
            <a:avLst/>
          </a:prstGeom>
          <a:noFill/>
        </p:spPr>
        <p:txBody>
          <a:bodyPr wrap="square" rtlCol="0">
            <a:spAutoFit/>
          </a:bodyPr>
          <a:lstStyle/>
          <a:p>
            <a:pPr algn="ctr"/>
            <a:r>
              <a:rPr lang="en-US" sz="9600" b="1" dirty="0" smtClean="0">
                <a:ln w="38100">
                  <a:noFill/>
                </a:ln>
                <a:solidFill>
                  <a:schemeClr val="bg1"/>
                </a:solidFill>
                <a:latin typeface="Bookman Old Style" panose="02050604050505020204" pitchFamily="18" charset="0"/>
              </a:rPr>
              <a:t>Is vaping harmful?</a:t>
            </a:r>
            <a:endParaRPr lang="en-US" sz="1600" b="1" dirty="0">
              <a:ln w="38100">
                <a:noFill/>
              </a:ln>
              <a:solidFill>
                <a:schemeClr val="bg1"/>
              </a:solidFill>
              <a:latin typeface="Bookman Old Style" panose="02050604050505020204" pitchFamily="18" charset="0"/>
            </a:endParaRPr>
          </a:p>
        </p:txBody>
      </p:sp>
    </p:spTree>
    <p:extLst>
      <p:ext uri="{BB962C8B-B14F-4D97-AF65-F5344CB8AC3E}">
        <p14:creationId xmlns:p14="http://schemas.microsoft.com/office/powerpoint/2010/main" val="131949675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extBox 1"/>
          <p:cNvSpPr txBox="1"/>
          <p:nvPr/>
        </p:nvSpPr>
        <p:spPr>
          <a:xfrm>
            <a:off x="0" y="808256"/>
            <a:ext cx="12192000" cy="5355312"/>
          </a:xfrm>
          <a:prstGeom prst="rect">
            <a:avLst/>
          </a:prstGeom>
          <a:noFill/>
        </p:spPr>
        <p:txBody>
          <a:bodyPr wrap="square" rtlCol="0">
            <a:spAutoFit/>
          </a:bodyPr>
          <a:lstStyle/>
          <a:p>
            <a:pPr algn="ctr"/>
            <a:r>
              <a:rPr lang="en-US" sz="3800" b="1" dirty="0">
                <a:solidFill>
                  <a:schemeClr val="bg1"/>
                </a:solidFill>
                <a:latin typeface="Bookman Old Style" panose="02050604050505020204" pitchFamily="18" charset="0"/>
              </a:rPr>
              <a:t>Many vape pen users assume that they are protecting their lungs because they’re inhaling vapor, not smoke. No tar, no carcinogens, right? Wrong. Aside from nicotine and artificial flavoring, it’s hard to know what else might be hiding in the ingredients of any brand of e‐cigarette. Traces of metals like iron and copper are often detected—as well as the carcinogen diethylene </a:t>
            </a:r>
            <a:r>
              <a:rPr lang="en-US" sz="3800" b="1" dirty="0" smtClean="0">
                <a:solidFill>
                  <a:schemeClr val="bg1"/>
                </a:solidFill>
                <a:latin typeface="Bookman Old Style" panose="02050604050505020204" pitchFamily="18" charset="0"/>
              </a:rPr>
              <a:t>glycol.</a:t>
            </a:r>
            <a:endParaRPr lang="en-US" sz="3800" b="1" dirty="0">
              <a:solidFill>
                <a:schemeClr val="bg1"/>
              </a:solidFill>
              <a:latin typeface="Bookman Old Style" panose="02050604050505020204" pitchFamily="18" charset="0"/>
            </a:endParaRPr>
          </a:p>
        </p:txBody>
      </p:sp>
    </p:spTree>
    <p:extLst>
      <p:ext uri="{BB962C8B-B14F-4D97-AF65-F5344CB8AC3E}">
        <p14:creationId xmlns:p14="http://schemas.microsoft.com/office/powerpoint/2010/main" val="602285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extBox 1"/>
          <p:cNvSpPr txBox="1"/>
          <p:nvPr/>
        </p:nvSpPr>
        <p:spPr>
          <a:xfrm>
            <a:off x="0" y="2574607"/>
            <a:ext cx="12192000" cy="1415772"/>
          </a:xfrm>
          <a:prstGeom prst="rect">
            <a:avLst/>
          </a:prstGeom>
          <a:noFill/>
        </p:spPr>
        <p:txBody>
          <a:bodyPr wrap="square" rtlCol="0">
            <a:spAutoFit/>
          </a:bodyPr>
          <a:lstStyle/>
          <a:p>
            <a:pPr algn="ctr"/>
            <a:r>
              <a:rPr lang="en-US" sz="8600" b="1" dirty="0" smtClean="0">
                <a:ln w="38100">
                  <a:noFill/>
                </a:ln>
                <a:solidFill>
                  <a:schemeClr val="bg1"/>
                </a:solidFill>
                <a:latin typeface="Bookman Old Style" panose="02050604050505020204" pitchFamily="18" charset="0"/>
              </a:rPr>
              <a:t>Why do people vape?</a:t>
            </a:r>
            <a:endParaRPr lang="en-US" sz="8600" b="1" dirty="0">
              <a:ln w="38100">
                <a:noFill/>
              </a:ln>
              <a:solidFill>
                <a:schemeClr val="bg1"/>
              </a:solidFill>
              <a:latin typeface="Bookman Old Style" panose="02050604050505020204" pitchFamily="18" charset="0"/>
            </a:endParaRPr>
          </a:p>
        </p:txBody>
      </p:sp>
    </p:spTree>
    <p:extLst>
      <p:ext uri="{BB962C8B-B14F-4D97-AF65-F5344CB8AC3E}">
        <p14:creationId xmlns:p14="http://schemas.microsoft.com/office/powerpoint/2010/main" val="5742216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4212</TotalTime>
  <Words>192</Words>
  <Application>Microsoft Office PowerPoint</Application>
  <PresentationFormat>Widescreen</PresentationFormat>
  <Paragraphs>8</Paragraphs>
  <Slides>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Arial</vt:lpstr>
      <vt:lpstr>Bookman Old Style</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New Trier Township High School District 203</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Dane, Jason Bradley</dc:creator>
  <cp:lastModifiedBy>Dane, Jason Bradley</cp:lastModifiedBy>
  <cp:revision>8</cp:revision>
  <dcterms:created xsi:type="dcterms:W3CDTF">2017-11-10T17:36:08Z</dcterms:created>
  <dcterms:modified xsi:type="dcterms:W3CDTF">2017-11-13T15:55:39Z</dcterms:modified>
</cp:coreProperties>
</file>